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686" r:id="rId2"/>
    <p:sldId id="687" r:id="rId3"/>
    <p:sldId id="683" r:id="rId4"/>
    <p:sldId id="681" r:id="rId5"/>
  </p:sldIdLst>
  <p:sldSz cx="9144000" cy="6858000" type="screen4x3"/>
  <p:notesSz cx="6888163" cy="100187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0098"/>
    <a:srgbClr val="0000FF"/>
    <a:srgbClr val="FFFFCC"/>
    <a:srgbClr val="E9EDF4"/>
    <a:srgbClr val="D0D8E8"/>
    <a:srgbClr val="C3D7EB"/>
    <a:srgbClr val="FFD89F"/>
    <a:srgbClr val="D0F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46" autoAdjust="0"/>
  </p:normalViewPr>
  <p:slideViewPr>
    <p:cSldViewPr>
      <p:cViewPr>
        <p:scale>
          <a:sx n="90" d="100"/>
          <a:sy n="90" d="100"/>
        </p:scale>
        <p:origin x="-220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xmlns="" id="{46C76518-FA68-43F2-A903-FE12718F79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0063"/>
          </a:xfrm>
          <a:prstGeom prst="rect">
            <a:avLst/>
          </a:prstGeom>
        </p:spPr>
        <p:txBody>
          <a:bodyPr vert="horz" lIns="91992" tIns="45996" rIns="91992" bIns="45996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15AEBA34-0345-4870-84B3-C65807CEBA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0063"/>
          </a:xfrm>
          <a:prstGeom prst="rect">
            <a:avLst/>
          </a:prstGeom>
        </p:spPr>
        <p:txBody>
          <a:bodyPr vert="horz" lIns="91992" tIns="45996" rIns="91992" bIns="45996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307F514-A16B-4BD8-A4BF-45BCA34195BC}" type="datetimeFigureOut">
              <a:rPr lang="de-DE"/>
              <a:pPr>
                <a:defRPr/>
              </a:pPr>
              <a:t>19.01.2021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CE36B428-1C39-4C33-B3AC-DD691E43B4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0062"/>
          </a:xfrm>
          <a:prstGeom prst="rect">
            <a:avLst/>
          </a:prstGeom>
        </p:spPr>
        <p:txBody>
          <a:bodyPr vert="horz" lIns="91992" tIns="45996" rIns="91992" bIns="45996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393C0F3C-5EA9-4235-8910-54D9AA48D5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0062"/>
          </a:xfrm>
          <a:prstGeom prst="rect">
            <a:avLst/>
          </a:prstGeom>
        </p:spPr>
        <p:txBody>
          <a:bodyPr vert="horz" wrap="square" lIns="91992" tIns="45996" rIns="91992" bIns="459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4489110-24F1-45B1-9516-BA508F35B56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430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xmlns="" id="{9FB5600A-8315-4A3B-B9D3-D0EB84A8CB75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defTabSz="924282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BA8F07B5-2021-480E-9E62-5EB2C8ECBEE5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algn="r" defTabSz="924282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D6AC697-5730-4FFC-8774-952057182A07}" type="datetimeFigureOut">
              <a:rPr lang="de-DE"/>
              <a:pPr>
                <a:defRPr/>
              </a:pPr>
              <a:t>19.01.2021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xmlns="" id="{EA2329F6-565A-4717-97AB-6DA2AE73FFC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59" tIns="44577" rIns="89159" bIns="44577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xmlns="" id="{3DB40ED9-48B4-44C5-8545-0E63126079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688975" y="4759325"/>
            <a:ext cx="5510213" cy="45085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DD9D5178-4754-46D5-A9DB-EF10FAAE7D6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515475"/>
            <a:ext cx="2984500" cy="5016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defTabSz="924282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47F5EE2E-AB8C-44D6-B50F-6068EE183F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902075" y="9515475"/>
            <a:ext cx="2984500" cy="5016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fld id="{5ABF49C9-06C1-4C14-93BC-F49F7CA37B3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42865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5F27F2F0-19F6-4EA5-B880-F6BEDF3A0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9A1DA-15DB-460B-93C6-005EE1782645}" type="datetime1">
              <a:rPr lang="de-DE"/>
              <a:pPr>
                <a:defRPr/>
              </a:pPr>
              <a:t>19.01.2021</a:t>
            </a:fld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xmlns="" id="{92548AA0-B70C-4678-BFAC-08B6D1B250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536447-7837-4599-BA83-B1894F78531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3552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xmlns="" id="{97275A47-D10B-4A2D-AFC9-8672BDD81F55}"/>
              </a:ext>
            </a:extLst>
          </p:cNvPr>
          <p:cNvCxnSpPr/>
          <p:nvPr userDrawn="1"/>
        </p:nvCxnSpPr>
        <p:spPr>
          <a:xfrm>
            <a:off x="0" y="260350"/>
            <a:ext cx="9126538" cy="0"/>
          </a:xfrm>
          <a:prstGeom prst="line">
            <a:avLst/>
          </a:prstGeom>
          <a:ln w="28575">
            <a:solidFill>
              <a:srgbClr val="5A00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AutoShape 9">
            <a:extLst>
              <a:ext uri="{FF2B5EF4-FFF2-40B4-BE49-F238E27FC236}">
                <a16:creationId xmlns:a16="http://schemas.microsoft.com/office/drawing/2014/main" xmlns="" id="{5D51F6B3-7D8E-43FF-85DA-DEE4DCDA97E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78550" y="0"/>
            <a:ext cx="1511300" cy="503238"/>
          </a:xfrm>
          <a:prstGeom prst="roundRect">
            <a:avLst>
              <a:gd name="adj" fmla="val 50000"/>
            </a:avLst>
          </a:prstGeom>
          <a:solidFill>
            <a:srgbClr val="5A0098"/>
          </a:solidFill>
          <a:ln w="9525">
            <a:solidFill>
              <a:srgbClr val="5A009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xmlns="" id="{37530A2E-AFEE-4524-88B4-DC03185421A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72200" y="11113"/>
            <a:ext cx="15113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e-DE" altLang="ko-KR" sz="1300" dirty="0">
                <a:solidFill>
                  <a:schemeClr val="bg1"/>
                </a:solidFill>
                <a:latin typeface="Arial Black" pitchFamily="34" charset="0"/>
                <a:ea typeface="Batang" pitchFamily="18" charset="-127"/>
              </a:rPr>
              <a:t>Best Practice</a:t>
            </a:r>
          </a:p>
          <a:p>
            <a:pPr algn="r" eaLnBrk="1" hangingPunct="1">
              <a:defRPr/>
            </a:pPr>
            <a:r>
              <a:rPr lang="de-DE" altLang="ko-KR" sz="1100" dirty="0">
                <a:solidFill>
                  <a:schemeClr val="bg1"/>
                </a:solidFill>
                <a:latin typeface="Arial Black" pitchFamily="34" charset="0"/>
                <a:ea typeface="Batang" pitchFamily="18" charset="-127"/>
              </a:rPr>
              <a:t>im Autohaus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1" name="Datumsplatzhalter 3">
            <a:extLst>
              <a:ext uri="{FF2B5EF4-FFF2-40B4-BE49-F238E27FC236}">
                <a16:creationId xmlns:a16="http://schemas.microsoft.com/office/drawing/2014/main" xmlns="" id="{5F27F2F0-19F6-4EA5-B880-F6BEDF3A09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93038" y="6592888"/>
            <a:ext cx="88265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52BF1A1-A864-4C7B-AFAF-6C6445D569D4}" type="datetime1">
              <a:rPr lang="de-DE"/>
              <a:pPr>
                <a:defRPr/>
              </a:pPr>
              <a:t>19.01.2021</a:t>
            </a:fld>
            <a:endParaRPr lang="de-DE"/>
          </a:p>
        </p:txBody>
      </p:sp>
      <p:sp>
        <p:nvSpPr>
          <p:cNvPr id="13" name="Foliennummernplatzhalter 5">
            <a:extLst>
              <a:ext uri="{FF2B5EF4-FFF2-40B4-BE49-F238E27FC236}">
                <a16:creationId xmlns:a16="http://schemas.microsoft.com/office/drawing/2014/main" xmlns="" id="{92548AA0-B70C-4678-BFAC-08B6D1B25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16688" y="6592888"/>
            <a:ext cx="25717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fld id="{73784CDB-989D-44AC-A743-8BBC5BA21929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31" name="Textfeld 8">
            <a:extLst>
              <a:ext uri="{FF2B5EF4-FFF2-40B4-BE49-F238E27FC236}">
                <a16:creationId xmlns:a16="http://schemas.microsoft.com/office/drawing/2014/main" xmlns="" id="{78931EC4-B4DF-4FFD-B95A-922A985DFEE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563" y="6578600"/>
            <a:ext cx="42656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200"/>
              </a:spcBef>
              <a:defRPr/>
            </a:pPr>
            <a:r>
              <a:rPr lang="de-DE" altLang="de-DE" sz="800" b="1">
                <a:latin typeface="Tahoma" pitchFamily="34" charset="0"/>
                <a:cs typeface="Tahoma" pitchFamily="34" charset="0"/>
              </a:rPr>
              <a:t>Erwin Wagner  </a:t>
            </a:r>
            <a:r>
              <a:rPr lang="de-DE" altLang="de-DE" sz="800">
                <a:latin typeface="Tahoma" pitchFamily="34" charset="0"/>
                <a:cs typeface="Tahoma" pitchFamily="34" charset="0"/>
              </a:rPr>
              <a:t>Marketingagentur für die Automobilwirtschaft</a:t>
            </a:r>
          </a:p>
        </p:txBody>
      </p:sp>
      <p:pic>
        <p:nvPicPr>
          <p:cNvPr id="1032" name="Picture 16" descr="md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5" t="28368" r="6432" b="24673"/>
          <a:stretch>
            <a:fillRect/>
          </a:stretch>
        </p:blipFill>
        <p:spPr bwMode="auto">
          <a:xfrm>
            <a:off x="179388" y="6596063"/>
            <a:ext cx="43338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nummernplatzhalter 7"/>
          <p:cNvSpPr txBox="1">
            <a:spLocks noGrp="1"/>
          </p:cNvSpPr>
          <p:nvPr/>
        </p:nvSpPr>
        <p:spPr bwMode="auto">
          <a:xfrm>
            <a:off x="6867525" y="64960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F20EA915-7A9E-48A6-B5D2-34DE51E8D9ED}" type="slidenum">
              <a:rPr lang="de-DE" altLang="de-DE" sz="800"/>
              <a:pPr algn="r" eaLnBrk="1" hangingPunct="1"/>
              <a:t>1</a:t>
            </a:fld>
            <a:endParaRPr lang="de-DE" altLang="de-DE" sz="800"/>
          </a:p>
        </p:txBody>
      </p:sp>
      <p:sp>
        <p:nvSpPr>
          <p:cNvPr id="5123" name="Textfeld 4">
            <a:extLst>
              <a:ext uri="{FF2B5EF4-FFF2-40B4-BE49-F238E27FC236}">
                <a16:creationId xmlns:a16="http://schemas.microsoft.com/office/drawing/2014/main" xmlns="" id="{5F640405-2DC1-431A-AE3B-95A6B4AF3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81013"/>
            <a:ext cx="8748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2400" b="1" dirty="0">
                <a:solidFill>
                  <a:srgbClr val="5A0098"/>
                </a:solidFill>
              </a:rPr>
              <a:t>Werbeerfolgskontrolle                 </a:t>
            </a:r>
            <a:r>
              <a:rPr lang="de-DE" altLang="de-DE" sz="2000" b="1" dirty="0">
                <a:solidFill>
                  <a:srgbClr val="5A0098"/>
                </a:solidFill>
              </a:rPr>
              <a:t>Neukundengewinnung / </a:t>
            </a:r>
            <a:r>
              <a:rPr lang="de-DE" altLang="de-DE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</a:t>
            </a:r>
          </a:p>
        </p:txBody>
      </p:sp>
      <p:graphicFrame>
        <p:nvGraphicFramePr>
          <p:cNvPr id="7" name="Group 121">
            <a:extLst>
              <a:ext uri="{FF2B5EF4-FFF2-40B4-BE49-F238E27FC236}">
                <a16:creationId xmlns:a16="http://schemas.microsoft.com/office/drawing/2014/main" xmlns="" id="{007B32A3-00D9-460C-B30D-C35E01FBEF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431975"/>
              </p:ext>
            </p:extLst>
          </p:nvPr>
        </p:nvGraphicFramePr>
        <p:xfrm>
          <a:off x="107950" y="1189038"/>
          <a:ext cx="8928100" cy="5184772"/>
        </p:xfrm>
        <a:graphic>
          <a:graphicData uri="http://schemas.openxmlformats.org/drawingml/2006/table">
            <a:tbl>
              <a:tblPr/>
              <a:tblGrid>
                <a:gridCol w="4320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0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3360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01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Empfehlung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40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Flyer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97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4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Über eigene</a:t>
                      </a:r>
                      <a:r>
                        <a:rPr lang="de-DE" sz="12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Homepage</a:t>
                      </a:r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97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4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Facebook, Twitter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397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4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Zeitungswerbung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397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43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Radiowerbung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3575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15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71993" marR="71993" marT="72020" marB="1800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Im</a:t>
                      </a:r>
                      <a:r>
                        <a:rPr lang="de-DE" sz="12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Vorbeifahren gesehen</a:t>
                      </a:r>
                    </a:p>
                    <a:p>
                      <a:r>
                        <a:rPr lang="de-DE" sz="12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Außenwerbung</a:t>
                      </a:r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3575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512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71993" marR="71993" marT="72020" marB="1800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Über Branchenbuch / Telefonbucheinträge</a:t>
                      </a:r>
                    </a:p>
                  </a:txBody>
                  <a:tcPr marL="71993" marR="71993" marT="72020" marB="1800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3575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64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Sonstige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3575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64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8" name="Rechteck 7">
            <a:extLst>
              <a:ext uri="{FF2B5EF4-FFF2-40B4-BE49-F238E27FC236}">
                <a16:creationId xmlns:a16="http://schemas.microsoft.com/office/drawing/2014/main" xmlns="" id="{04808D41-0840-4F29-A64F-44C9D46723DD}"/>
              </a:ext>
            </a:extLst>
          </p:cNvPr>
          <p:cNvSpPr/>
          <p:nvPr/>
        </p:nvSpPr>
        <p:spPr>
          <a:xfrm>
            <a:off x="2714625" y="1203325"/>
            <a:ext cx="6296025" cy="314325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xmlns="" id="{60B29BD4-0028-4935-B303-1AE85ADF1F7F}"/>
              </a:ext>
            </a:extLst>
          </p:cNvPr>
          <p:cNvSpPr/>
          <p:nvPr/>
        </p:nvSpPr>
        <p:spPr>
          <a:xfrm>
            <a:off x="2714625" y="1722438"/>
            <a:ext cx="6296025" cy="314325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xmlns="" id="{0C1B175E-C976-455F-B1E4-D7393787CE28}"/>
              </a:ext>
            </a:extLst>
          </p:cNvPr>
          <p:cNvSpPr/>
          <p:nvPr/>
        </p:nvSpPr>
        <p:spPr>
          <a:xfrm>
            <a:off x="2714625" y="2225675"/>
            <a:ext cx="6296025" cy="314325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xmlns="" id="{48D5A285-2FC2-47BE-B91C-EB327751AD28}"/>
              </a:ext>
            </a:extLst>
          </p:cNvPr>
          <p:cNvSpPr/>
          <p:nvPr/>
        </p:nvSpPr>
        <p:spPr>
          <a:xfrm>
            <a:off x="2714625" y="2730500"/>
            <a:ext cx="6296025" cy="314325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xmlns="" id="{58A22442-091E-4992-A965-A80AE33A1A7C}"/>
              </a:ext>
            </a:extLst>
          </p:cNvPr>
          <p:cNvSpPr/>
          <p:nvPr/>
        </p:nvSpPr>
        <p:spPr>
          <a:xfrm>
            <a:off x="2714625" y="3233738"/>
            <a:ext cx="6296025" cy="314325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xmlns="" id="{08410CB4-3A2A-4F37-8C4D-00054B3CA2F1}"/>
              </a:ext>
            </a:extLst>
          </p:cNvPr>
          <p:cNvSpPr/>
          <p:nvPr/>
        </p:nvSpPr>
        <p:spPr>
          <a:xfrm>
            <a:off x="2720975" y="3741738"/>
            <a:ext cx="6296025" cy="306387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xmlns="" id="{C50EC8CE-B853-486E-98E4-90BE867DA4AF}"/>
              </a:ext>
            </a:extLst>
          </p:cNvPr>
          <p:cNvSpPr/>
          <p:nvPr/>
        </p:nvSpPr>
        <p:spPr>
          <a:xfrm>
            <a:off x="2720975" y="4240213"/>
            <a:ext cx="6296025" cy="465137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xmlns="" id="{5060FB91-374A-4BA5-B9CC-7BDB9907D53D}"/>
              </a:ext>
            </a:extLst>
          </p:cNvPr>
          <p:cNvSpPr/>
          <p:nvPr/>
        </p:nvSpPr>
        <p:spPr>
          <a:xfrm>
            <a:off x="2720975" y="4886325"/>
            <a:ext cx="6296025" cy="457200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xmlns="" id="{30BFDA0E-F19F-47F6-95D3-FB536F13DF3F}"/>
              </a:ext>
            </a:extLst>
          </p:cNvPr>
          <p:cNvSpPr/>
          <p:nvPr/>
        </p:nvSpPr>
        <p:spPr>
          <a:xfrm>
            <a:off x="2714625" y="5534025"/>
            <a:ext cx="6296025" cy="314325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xmlns="" id="{62AEAF67-7AFC-4C05-A414-FF0E747F90DB}"/>
              </a:ext>
            </a:extLst>
          </p:cNvPr>
          <p:cNvSpPr/>
          <p:nvPr/>
        </p:nvSpPr>
        <p:spPr>
          <a:xfrm>
            <a:off x="2713038" y="6029325"/>
            <a:ext cx="6296025" cy="314325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nummernplatzhalter 7"/>
          <p:cNvSpPr txBox="1">
            <a:spLocks noGrp="1"/>
          </p:cNvSpPr>
          <p:nvPr/>
        </p:nvSpPr>
        <p:spPr bwMode="auto">
          <a:xfrm>
            <a:off x="6867525" y="64960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8A5C750-5934-4637-9AC6-F302C577FB69}" type="slidenum">
              <a:rPr lang="de-DE" altLang="de-DE" sz="800"/>
              <a:pPr algn="r" eaLnBrk="1" hangingPunct="1"/>
              <a:t>2</a:t>
            </a:fld>
            <a:endParaRPr lang="de-DE" altLang="de-DE" sz="800"/>
          </a:p>
        </p:txBody>
      </p:sp>
      <p:sp>
        <p:nvSpPr>
          <p:cNvPr id="6239" name="Textfeld 4">
            <a:extLst>
              <a:ext uri="{FF2B5EF4-FFF2-40B4-BE49-F238E27FC236}">
                <a16:creationId xmlns:a16="http://schemas.microsoft.com/office/drawing/2014/main" xmlns="" id="{41877C6A-A32D-42EF-8084-B3204D786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81013"/>
            <a:ext cx="8748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2400" b="1" dirty="0">
                <a:solidFill>
                  <a:srgbClr val="5A0098"/>
                </a:solidFill>
              </a:rPr>
              <a:t>Werbeerfolgskontrolle             </a:t>
            </a:r>
            <a:r>
              <a:rPr lang="de-DE" altLang="de-DE" sz="2000" b="1" dirty="0">
                <a:solidFill>
                  <a:srgbClr val="5A0098"/>
                </a:solidFill>
              </a:rPr>
              <a:t>Neukundengewinnung / </a:t>
            </a:r>
            <a:r>
              <a:rPr lang="de-DE" altLang="de-DE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Neuwagen</a:t>
            </a:r>
          </a:p>
        </p:txBody>
      </p:sp>
      <p:graphicFrame>
        <p:nvGraphicFramePr>
          <p:cNvPr id="17" name="Group 121">
            <a:extLst>
              <a:ext uri="{FF2B5EF4-FFF2-40B4-BE49-F238E27FC236}">
                <a16:creationId xmlns:a16="http://schemas.microsoft.com/office/drawing/2014/main" xmlns="" id="{BB97C5CC-7F52-4CF2-BE93-BCC1B55D9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094243"/>
              </p:ext>
            </p:extLst>
          </p:nvPr>
        </p:nvGraphicFramePr>
        <p:xfrm>
          <a:off x="107950" y="1189038"/>
          <a:ext cx="8928100" cy="5184772"/>
        </p:xfrm>
        <a:graphic>
          <a:graphicData uri="http://schemas.openxmlformats.org/drawingml/2006/table">
            <a:tbl>
              <a:tblPr/>
              <a:tblGrid>
                <a:gridCol w="4320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0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3360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01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Empfehlung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40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Flyer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97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4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Über eigene</a:t>
                      </a:r>
                      <a:r>
                        <a:rPr lang="de-DE" sz="12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Homepage</a:t>
                      </a:r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97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4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Facebook, Twitter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397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4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Zeitungswerbung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397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43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Radiowerbung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3575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15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71993" marR="71993" marT="72020" marB="1800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Im</a:t>
                      </a:r>
                      <a:r>
                        <a:rPr lang="de-DE" sz="12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Vorbeifahren gesehen</a:t>
                      </a:r>
                    </a:p>
                    <a:p>
                      <a:r>
                        <a:rPr lang="de-DE" sz="12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Außenwerbung</a:t>
                      </a:r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3575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512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71993" marR="71993" marT="72020" marB="1800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Über Branchenbuch / Telefonbucheinträge</a:t>
                      </a:r>
                    </a:p>
                  </a:txBody>
                  <a:tcPr marL="71993" marR="71993" marT="72020" marB="1800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3575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64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Sonstige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3575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64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18" name="Rechteck 17">
            <a:extLst>
              <a:ext uri="{FF2B5EF4-FFF2-40B4-BE49-F238E27FC236}">
                <a16:creationId xmlns:a16="http://schemas.microsoft.com/office/drawing/2014/main" xmlns="" id="{420192DA-C2D3-488D-8FF4-D4C6DBE87306}"/>
              </a:ext>
            </a:extLst>
          </p:cNvPr>
          <p:cNvSpPr/>
          <p:nvPr/>
        </p:nvSpPr>
        <p:spPr>
          <a:xfrm>
            <a:off x="2714625" y="1203325"/>
            <a:ext cx="6296025" cy="314325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xmlns="" id="{F52BD7FA-3FA7-4A8C-A54E-26B2B68BC16C}"/>
              </a:ext>
            </a:extLst>
          </p:cNvPr>
          <p:cNvSpPr/>
          <p:nvPr/>
        </p:nvSpPr>
        <p:spPr>
          <a:xfrm>
            <a:off x="2714625" y="1722438"/>
            <a:ext cx="6296025" cy="314325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xmlns="" id="{B2F2EC5C-A0CE-41DF-948C-17CBD71C4277}"/>
              </a:ext>
            </a:extLst>
          </p:cNvPr>
          <p:cNvSpPr/>
          <p:nvPr/>
        </p:nvSpPr>
        <p:spPr>
          <a:xfrm>
            <a:off x="2714625" y="2225675"/>
            <a:ext cx="6296025" cy="314325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xmlns="" id="{8F4814D3-45BF-4484-9963-6638795CD150}"/>
              </a:ext>
            </a:extLst>
          </p:cNvPr>
          <p:cNvSpPr/>
          <p:nvPr/>
        </p:nvSpPr>
        <p:spPr>
          <a:xfrm>
            <a:off x="2714625" y="2730500"/>
            <a:ext cx="6296025" cy="314325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xmlns="" id="{83E8720F-1D14-42DE-9061-073E26A4A6AB}"/>
              </a:ext>
            </a:extLst>
          </p:cNvPr>
          <p:cNvSpPr/>
          <p:nvPr/>
        </p:nvSpPr>
        <p:spPr>
          <a:xfrm>
            <a:off x="2714625" y="3233738"/>
            <a:ext cx="6296025" cy="314325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xmlns="" id="{4571EBD8-ECE2-40F2-B0C8-BAFC9C76234F}"/>
              </a:ext>
            </a:extLst>
          </p:cNvPr>
          <p:cNvSpPr/>
          <p:nvPr/>
        </p:nvSpPr>
        <p:spPr>
          <a:xfrm>
            <a:off x="2720975" y="3741738"/>
            <a:ext cx="6296025" cy="306387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xmlns="" id="{2926E042-5B63-4877-BA2C-F8AC7FBC2934}"/>
              </a:ext>
            </a:extLst>
          </p:cNvPr>
          <p:cNvSpPr/>
          <p:nvPr/>
        </p:nvSpPr>
        <p:spPr>
          <a:xfrm>
            <a:off x="2720975" y="4240213"/>
            <a:ext cx="6296025" cy="465137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xmlns="" id="{3495ABBA-332C-49D3-9174-EE23B05DC9D6}"/>
              </a:ext>
            </a:extLst>
          </p:cNvPr>
          <p:cNvSpPr/>
          <p:nvPr/>
        </p:nvSpPr>
        <p:spPr>
          <a:xfrm>
            <a:off x="2720975" y="4886325"/>
            <a:ext cx="6296025" cy="457200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xmlns="" id="{FBFC70AD-540F-4EBF-861C-4DB88FE221D5}"/>
              </a:ext>
            </a:extLst>
          </p:cNvPr>
          <p:cNvSpPr/>
          <p:nvPr/>
        </p:nvSpPr>
        <p:spPr>
          <a:xfrm>
            <a:off x="2714625" y="5534025"/>
            <a:ext cx="6296025" cy="314325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xmlns="" id="{E2AD9AB7-0918-4273-8459-6468AC6A5263}"/>
              </a:ext>
            </a:extLst>
          </p:cNvPr>
          <p:cNvSpPr/>
          <p:nvPr/>
        </p:nvSpPr>
        <p:spPr>
          <a:xfrm>
            <a:off x="2713038" y="6029325"/>
            <a:ext cx="6296025" cy="314325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nummernplatzhalter 7"/>
          <p:cNvSpPr txBox="1">
            <a:spLocks noGrp="1"/>
          </p:cNvSpPr>
          <p:nvPr/>
        </p:nvSpPr>
        <p:spPr bwMode="auto">
          <a:xfrm>
            <a:off x="6867525" y="64960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CEF59E3-EEF6-48E0-A18E-8F169124343C}" type="slidenum">
              <a:rPr lang="de-DE" altLang="de-DE" sz="800"/>
              <a:pPr algn="r" eaLnBrk="1" hangingPunct="1"/>
              <a:t>3</a:t>
            </a:fld>
            <a:endParaRPr lang="de-DE" altLang="de-DE" sz="800"/>
          </a:p>
        </p:txBody>
      </p:sp>
      <p:sp>
        <p:nvSpPr>
          <p:cNvPr id="7263" name="Textfeld 4">
            <a:extLst>
              <a:ext uri="{FF2B5EF4-FFF2-40B4-BE49-F238E27FC236}">
                <a16:creationId xmlns:a16="http://schemas.microsoft.com/office/drawing/2014/main" xmlns="" id="{05228004-1B5F-473D-A381-ED491BC52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81013"/>
            <a:ext cx="8748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2400" b="1" dirty="0">
                <a:solidFill>
                  <a:srgbClr val="5A0098"/>
                </a:solidFill>
              </a:rPr>
              <a:t>Werbeerfolgskontrolle    </a:t>
            </a:r>
            <a:r>
              <a:rPr lang="de-DE" altLang="de-DE" sz="2000" b="1" dirty="0">
                <a:solidFill>
                  <a:srgbClr val="5A0098"/>
                </a:solidFill>
              </a:rPr>
              <a:t>Neukundengewinnung / </a:t>
            </a:r>
            <a:r>
              <a:rPr lang="de-DE" altLang="de-DE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Gebrauchtwagen</a:t>
            </a:r>
          </a:p>
        </p:txBody>
      </p:sp>
      <p:graphicFrame>
        <p:nvGraphicFramePr>
          <p:cNvPr id="17" name="Group 121">
            <a:extLst>
              <a:ext uri="{FF2B5EF4-FFF2-40B4-BE49-F238E27FC236}">
                <a16:creationId xmlns:a16="http://schemas.microsoft.com/office/drawing/2014/main" xmlns="" id="{62B01DB6-7EA7-4B52-A0AC-00724DC3E1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085385"/>
              </p:ext>
            </p:extLst>
          </p:nvPr>
        </p:nvGraphicFramePr>
        <p:xfrm>
          <a:off x="107950" y="1189038"/>
          <a:ext cx="8928100" cy="5184772"/>
        </p:xfrm>
        <a:graphic>
          <a:graphicData uri="http://schemas.openxmlformats.org/drawingml/2006/table">
            <a:tbl>
              <a:tblPr/>
              <a:tblGrid>
                <a:gridCol w="4320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0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3360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01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Empfehlung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40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Flyer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97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4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Über eigene</a:t>
                      </a:r>
                      <a:r>
                        <a:rPr lang="de-DE" sz="12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Homepage</a:t>
                      </a:r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97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4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Facebook, Twitter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397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4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Zeitungswerbung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397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43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Radiowerbung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3575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15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71993" marR="71993" marT="72020" marB="1800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Im</a:t>
                      </a:r>
                      <a:r>
                        <a:rPr lang="de-DE" sz="12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Vorbeifahren gesehen</a:t>
                      </a:r>
                    </a:p>
                    <a:p>
                      <a:r>
                        <a:rPr lang="de-DE" sz="12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Außenwerbung</a:t>
                      </a:r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3575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512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71993" marR="71993" marT="72020" marB="1800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Über Branchenbuch / Telefonbucheinträge</a:t>
                      </a:r>
                    </a:p>
                  </a:txBody>
                  <a:tcPr marL="71993" marR="71993" marT="72020" marB="1800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3575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64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Sonstige</a:t>
                      </a: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3575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7" marB="1800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64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1993" marR="71993" marT="72020" marB="1800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18" name="Rechteck 17">
            <a:extLst>
              <a:ext uri="{FF2B5EF4-FFF2-40B4-BE49-F238E27FC236}">
                <a16:creationId xmlns:a16="http://schemas.microsoft.com/office/drawing/2014/main" xmlns="" id="{466EB48B-E402-43D0-AFE0-F6FB311E4868}"/>
              </a:ext>
            </a:extLst>
          </p:cNvPr>
          <p:cNvSpPr/>
          <p:nvPr/>
        </p:nvSpPr>
        <p:spPr>
          <a:xfrm>
            <a:off x="2714625" y="1203325"/>
            <a:ext cx="6296025" cy="314325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xmlns="" id="{0641E74E-A33D-4F87-BD9A-B54274232E7C}"/>
              </a:ext>
            </a:extLst>
          </p:cNvPr>
          <p:cNvSpPr/>
          <p:nvPr/>
        </p:nvSpPr>
        <p:spPr>
          <a:xfrm>
            <a:off x="2714625" y="1722438"/>
            <a:ext cx="6296025" cy="314325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xmlns="" id="{9163C9D9-1518-4584-83D8-317904CFBD80}"/>
              </a:ext>
            </a:extLst>
          </p:cNvPr>
          <p:cNvSpPr/>
          <p:nvPr/>
        </p:nvSpPr>
        <p:spPr>
          <a:xfrm>
            <a:off x="2714625" y="2225675"/>
            <a:ext cx="6296025" cy="314325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xmlns="" id="{6D06892B-3793-4D06-9057-02DA918E68B3}"/>
              </a:ext>
            </a:extLst>
          </p:cNvPr>
          <p:cNvSpPr/>
          <p:nvPr/>
        </p:nvSpPr>
        <p:spPr>
          <a:xfrm>
            <a:off x="2714625" y="2730500"/>
            <a:ext cx="6296025" cy="314325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xmlns="" id="{CE785373-2820-4F21-B375-26B1F859BEB9}"/>
              </a:ext>
            </a:extLst>
          </p:cNvPr>
          <p:cNvSpPr/>
          <p:nvPr/>
        </p:nvSpPr>
        <p:spPr>
          <a:xfrm>
            <a:off x="2714625" y="3233738"/>
            <a:ext cx="6296025" cy="314325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xmlns="" id="{9AC71FBB-3CF1-40FE-B3D6-04A721492669}"/>
              </a:ext>
            </a:extLst>
          </p:cNvPr>
          <p:cNvSpPr/>
          <p:nvPr/>
        </p:nvSpPr>
        <p:spPr>
          <a:xfrm>
            <a:off x="2720975" y="3741738"/>
            <a:ext cx="6296025" cy="306387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xmlns="" id="{AB40940F-6F0B-4130-8DB2-959113E4A5C0}"/>
              </a:ext>
            </a:extLst>
          </p:cNvPr>
          <p:cNvSpPr/>
          <p:nvPr/>
        </p:nvSpPr>
        <p:spPr>
          <a:xfrm>
            <a:off x="2720975" y="4240213"/>
            <a:ext cx="6296025" cy="465137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xmlns="" id="{16342CE6-36A5-4967-BC3E-36F5511B82A9}"/>
              </a:ext>
            </a:extLst>
          </p:cNvPr>
          <p:cNvSpPr/>
          <p:nvPr/>
        </p:nvSpPr>
        <p:spPr>
          <a:xfrm>
            <a:off x="2720975" y="4886325"/>
            <a:ext cx="6296025" cy="457200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xmlns="" id="{42560AE5-11BA-4187-834E-5D239AA34502}"/>
              </a:ext>
            </a:extLst>
          </p:cNvPr>
          <p:cNvSpPr/>
          <p:nvPr/>
        </p:nvSpPr>
        <p:spPr>
          <a:xfrm>
            <a:off x="2714625" y="5534025"/>
            <a:ext cx="6296025" cy="314325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xmlns="" id="{C87D20AA-12D0-4740-9DDB-1F049244F4F3}"/>
              </a:ext>
            </a:extLst>
          </p:cNvPr>
          <p:cNvSpPr/>
          <p:nvPr/>
        </p:nvSpPr>
        <p:spPr>
          <a:xfrm>
            <a:off x="2713038" y="6029325"/>
            <a:ext cx="6296025" cy="314325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FEE855AA-A910-41D3-87CA-3AD9B2B5E1E4}"/>
              </a:ext>
            </a:extLst>
          </p:cNvPr>
          <p:cNvSpPr/>
          <p:nvPr/>
        </p:nvSpPr>
        <p:spPr>
          <a:xfrm>
            <a:off x="0" y="0"/>
            <a:ext cx="9144000" cy="1125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xmlns="" id="{21C9DBD3-9930-444F-83E9-6A82BB44D664}"/>
              </a:ext>
            </a:extLst>
          </p:cNvPr>
          <p:cNvSpPr/>
          <p:nvPr/>
        </p:nvSpPr>
        <p:spPr>
          <a:xfrm>
            <a:off x="0" y="5732463"/>
            <a:ext cx="9144000" cy="1125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1268" name="Rechteck 1"/>
          <p:cNvSpPr>
            <a:spLocks noChangeArrowheads="1"/>
          </p:cNvSpPr>
          <p:nvPr/>
        </p:nvSpPr>
        <p:spPr bwMode="auto">
          <a:xfrm>
            <a:off x="5076825" y="3963988"/>
            <a:ext cx="4032250" cy="22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000"/>
              </a:spcBef>
            </a:pPr>
            <a:r>
              <a:rPr lang="de-DE" altLang="de-DE" sz="1400" b="1"/>
              <a:t>Erwin Wagner                                                  </a:t>
            </a:r>
            <a:r>
              <a:rPr lang="de-DE" altLang="de-DE" sz="1400"/>
              <a:t>Marketingagentur                                               für die Automobilwirtschaft</a:t>
            </a:r>
          </a:p>
          <a:p>
            <a:pPr eaLnBrk="1" hangingPunct="1">
              <a:spcBef>
                <a:spcPts val="1000"/>
              </a:spcBef>
            </a:pPr>
            <a:r>
              <a:rPr lang="de-DE" altLang="de-DE" sz="1400"/>
              <a:t>Niedernhart 1 a  /  94113 Tiefenbach/Passau </a:t>
            </a:r>
          </a:p>
          <a:p>
            <a:pPr eaLnBrk="1" hangingPunct="1">
              <a:spcBef>
                <a:spcPts val="1000"/>
              </a:spcBef>
            </a:pPr>
            <a:r>
              <a:rPr lang="de-DE" altLang="de-DE" sz="1400"/>
              <a:t>Telefon 0049 (0) 8546 975 81 50                    Telefax 0049 (0) 8546 975 81 51 </a:t>
            </a:r>
          </a:p>
          <a:p>
            <a:pPr eaLnBrk="1" hangingPunct="1">
              <a:spcBef>
                <a:spcPts val="1000"/>
              </a:spcBef>
            </a:pPr>
            <a:r>
              <a:rPr lang="en-GB" altLang="de-DE" sz="1400"/>
              <a:t>Mail </a:t>
            </a:r>
            <a:r>
              <a:rPr lang="en-GB" altLang="de-DE" sz="1400" u="sng"/>
              <a:t>info@mdw-wagner.de</a:t>
            </a:r>
            <a:r>
              <a:rPr lang="en-GB" altLang="de-DE" sz="1400"/>
              <a:t>                                  </a:t>
            </a:r>
            <a:r>
              <a:rPr lang="de-DE" altLang="de-DE" sz="1400"/>
              <a:t>Web </a:t>
            </a:r>
            <a:r>
              <a:rPr lang="de-DE" altLang="de-DE" sz="1400" u="sng"/>
              <a:t>www.mdw-wagner.de</a:t>
            </a:r>
            <a:endParaRPr lang="de-DE" altLang="de-DE" sz="1400"/>
          </a:p>
        </p:txBody>
      </p:sp>
      <p:pic>
        <p:nvPicPr>
          <p:cNvPr id="11269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1" t="30371" r="6944" b="24258"/>
          <a:stretch>
            <a:fillRect/>
          </a:stretch>
        </p:blipFill>
        <p:spPr bwMode="auto">
          <a:xfrm>
            <a:off x="5167313" y="3429000"/>
            <a:ext cx="1193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Bildschirmpräsentation (4:3)</PresentationFormat>
  <Paragraphs>67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Arial Black</vt:lpstr>
      <vt:lpstr>Batang</vt:lpstr>
      <vt:lpstr>Tahoma</vt:lpstr>
      <vt:lpstr>Larissa-Design</vt:lpstr>
      <vt:lpstr>PowerPoint-Präsentation</vt:lpstr>
      <vt:lpstr>PowerPoint-Präsentation</vt:lpstr>
      <vt:lpstr>PowerPoint-Präsentation</vt:lpstr>
      <vt:lpstr>PowerPoint-Präsentation</vt:lpstr>
    </vt:vector>
  </TitlesOfParts>
  <Company>hsh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Robert Schulhauser</dc:creator>
  <cp:lastModifiedBy>Alexandra Koalick</cp:lastModifiedBy>
  <cp:revision>294</cp:revision>
  <cp:lastPrinted>2021-01-18T15:10:43Z</cp:lastPrinted>
  <dcterms:created xsi:type="dcterms:W3CDTF">2009-08-12T07:30:46Z</dcterms:created>
  <dcterms:modified xsi:type="dcterms:W3CDTF">2021-01-19T08:52:08Z</dcterms:modified>
</cp:coreProperties>
</file>